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9" r:id="rId23"/>
  </p:sldIdLst>
  <p:sldSz cx="10691813" cy="7559675"/>
  <p:notesSz cx="6858000" cy="9144000"/>
  <p:embeddedFontLst>
    <p:embeddedFont>
      <p:font typeface="Avenir" panose="02000503020000020003" pitchFamily="2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SemiBold" panose="020F0502020204030204" pitchFamily="34" charset="0"/>
      <p:regular r:id="rId35"/>
      <p:bold r:id="rId36"/>
      <p:italic r:id="rId37"/>
      <p:boldItalic r:id="rId38"/>
    </p:embeddedFont>
    <p:embeddedFont>
      <p:font typeface="Open Sans SemiBold" panose="020F0502020204030204" pitchFamily="34" charset="0"/>
      <p:regular r:id="rId35"/>
      <p:bold r:id="rId36"/>
      <p:italic r:id="rId37"/>
      <p:boldItalic r:id="rId38"/>
    </p:embeddedFont>
    <p:embeddedFont>
      <p:font typeface="Quattrocento Sans" panose="020B05020500000200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RR63fUoYAefm9loKbn/fZ6h9N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50EA8F-7A35-43BA-81DB-58EA6F7BD80E}">
  <a:tblStyle styleId="{2F50EA8F-7A35-43BA-81DB-58EA6F7BD80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326C9A2-288D-4A07-90C5-3CCAD234BCC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DB4EEC-16A0-4C5F-AB32-54693BC156EC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0"/>
  </p:normalViewPr>
  <p:slideViewPr>
    <p:cSldViewPr snapToGrid="0">
      <p:cViewPr varScale="1">
        <p:scale>
          <a:sx n="106" d="100"/>
          <a:sy n="106" d="100"/>
        </p:scale>
        <p:origin x="1392" y="16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380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760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62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372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63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14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N.A. =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answered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09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531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54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196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444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11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978e4797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978e47979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978e47979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210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513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0E000-68A1-4788-A832-939AC6CBFA6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7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54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36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63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4" name="Google Shape;1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21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195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89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978e479792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978e47979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72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89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627" y="1248320"/>
            <a:ext cx="4696095" cy="144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7"/>
          <p:cNvPicPr preferRelativeResize="0"/>
          <p:nvPr/>
        </p:nvPicPr>
        <p:blipFill rotWithShape="1">
          <a:blip r:embed="rId3">
            <a:alphaModFix/>
          </a:blip>
          <a:srcRect l="-3597" r="-357"/>
          <a:stretch/>
        </p:blipFill>
        <p:spPr>
          <a:xfrm>
            <a:off x="7575334" y="6620936"/>
            <a:ext cx="2732462" cy="56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4">
            <a:alphaModFix/>
          </a:blip>
          <a:srcRect l="-18" t="33160" r="80567" b="-565"/>
          <a:stretch/>
        </p:blipFill>
        <p:spPr>
          <a:xfrm>
            <a:off x="7308000" y="0"/>
            <a:ext cx="3384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5">
            <a:alphaModFix/>
          </a:blip>
          <a:srcRect l="8239" t="-899" r="67389" b="46689"/>
          <a:stretch/>
        </p:blipFill>
        <p:spPr>
          <a:xfrm>
            <a:off x="0" y="5544000"/>
            <a:ext cx="2952000" cy="20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2463733" y="2912062"/>
            <a:ext cx="7844063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646D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rgbClr val="34646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2463733" y="4587591"/>
            <a:ext cx="7844063" cy="186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3044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CC3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_">
  <p:cSld name="2_1_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F8E4E7"/>
              </a:gs>
              <a:gs pos="100000">
                <a:srgbClr val="F9E4E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7"/>
          <p:cNvPicPr preferRelativeResize="0"/>
          <p:nvPr/>
        </p:nvPicPr>
        <p:blipFill rotWithShape="1">
          <a:blip r:embed="rId2">
            <a:alphaModFix amt="13000"/>
          </a:blip>
          <a:srcRect l="-401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7"/>
          <p:cNvPicPr preferRelativeResize="0"/>
          <p:nvPr/>
        </p:nvPicPr>
        <p:blipFill rotWithShape="1">
          <a:blip r:embed="rId4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044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CC304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6" name="Google Shape;96;p27"/>
          <p:cNvPicPr preferRelativeResize="0"/>
          <p:nvPr/>
        </p:nvPicPr>
        <p:blipFill rotWithShape="1">
          <a:blip r:embed="rId5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1_">
  <p:cSld name="4_1_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E2F3F8"/>
              </a:gs>
              <a:gs pos="100000">
                <a:srgbClr val="E2F3F8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8"/>
          <p:cNvPicPr preferRelativeResize="0"/>
          <p:nvPr/>
        </p:nvPicPr>
        <p:blipFill rotWithShape="1">
          <a:blip r:embed="rId2">
            <a:alphaModFix amt="13000"/>
          </a:blip>
          <a:srcRect l="-401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8"/>
          <p:cNvPicPr preferRelativeResize="0"/>
          <p:nvPr/>
        </p:nvPicPr>
        <p:blipFill rotWithShape="1">
          <a:blip r:embed="rId4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9AD8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479AD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4" name="Google Shape;104;p28"/>
          <p:cNvPicPr preferRelativeResize="0"/>
          <p:nvPr/>
        </p:nvPicPr>
        <p:blipFill rotWithShape="1">
          <a:blip r:embed="rId5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1_">
  <p:cSld name="5_1_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FFF1DE"/>
              </a:gs>
              <a:gs pos="100000">
                <a:srgbClr val="FFF1DE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9"/>
          <p:cNvPicPr preferRelativeResize="0"/>
          <p:nvPr/>
        </p:nvPicPr>
        <p:blipFill rotWithShape="1">
          <a:blip r:embed="rId3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863B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E7863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5447077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1" name="Google Shape;111;p29"/>
          <p:cNvPicPr preferRelativeResize="0"/>
          <p:nvPr/>
        </p:nvPicPr>
        <p:blipFill rotWithShape="1">
          <a:blip r:embed="rId4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9"/>
          <p:cNvSpPr>
            <a:spLocks noGrp="1"/>
          </p:cNvSpPr>
          <p:nvPr>
            <p:ph type="pic" idx="2"/>
          </p:nvPr>
        </p:nvSpPr>
        <p:spPr>
          <a:xfrm>
            <a:off x="6519863" y="1849438"/>
            <a:ext cx="3481387" cy="43322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1_">
  <p:cSld name="8_1_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E0D9"/>
              </a:gs>
              <a:gs pos="100000">
                <a:srgbClr val="D4E0D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 amt="13000"/>
          </a:blip>
          <a:srcRect l="-401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0"/>
          <p:cNvPicPr preferRelativeResize="0"/>
          <p:nvPr/>
        </p:nvPicPr>
        <p:blipFill rotWithShape="1">
          <a:blip r:embed="rId4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646D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34646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0" name="Google Shape;120;p30"/>
          <p:cNvPicPr preferRelativeResize="0"/>
          <p:nvPr/>
        </p:nvPicPr>
        <p:blipFill rotWithShape="1">
          <a:blip r:embed="rId5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705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743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160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7161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538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26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967670" y="1304836"/>
            <a:ext cx="9314021" cy="52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5"/>
              <a:buFont typeface="Arial"/>
              <a:buNone/>
              <a:defRPr sz="2105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4419742" y="7085261"/>
            <a:ext cx="473352" cy="27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0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967670" y="2112007"/>
            <a:ext cx="9314023" cy="43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1"/>
              <a:buFont typeface="Arial"/>
              <a:buNone/>
              <a:defRPr sz="187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/>
          <p:nvPr/>
        </p:nvSpPr>
        <p:spPr>
          <a:xfrm>
            <a:off x="87268" y="7085261"/>
            <a:ext cx="3873055" cy="3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69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Welfare e lavoro-verso nuovi modelli d’integrazione</a:t>
            </a:r>
            <a:endParaRPr sz="116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18"/>
          <p:cNvGrpSpPr/>
          <p:nvPr/>
        </p:nvGrpSpPr>
        <p:grpSpPr>
          <a:xfrm>
            <a:off x="5862868" y="6637356"/>
            <a:ext cx="4454986" cy="787172"/>
            <a:chOff x="172522" y="5275712"/>
            <a:chExt cx="10770590" cy="1514026"/>
          </a:xfrm>
        </p:grpSpPr>
        <p:pic>
          <p:nvPicPr>
            <p:cNvPr id="23" name="Google Shape;23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2522" y="5434752"/>
              <a:ext cx="350520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2522" y="5989638"/>
              <a:ext cx="431800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38700" y="6015038"/>
              <a:ext cx="1257300" cy="53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80932" y="6230938"/>
              <a:ext cx="17907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88716" y="5275712"/>
              <a:ext cx="654396" cy="13484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Google Shape;2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92916" y="-332018"/>
            <a:ext cx="2604416" cy="3273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8003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8771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3543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1379E3D-81B4-C14C-BC91-6D2C20479F7E}"/>
              </a:ext>
            </a:extLst>
          </p:cNvPr>
          <p:cNvSpPr/>
          <p:nvPr userDrawn="1"/>
        </p:nvSpPr>
        <p:spPr>
          <a:xfrm>
            <a:off x="1" y="1"/>
            <a:ext cx="7335078" cy="1570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C3044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50EC31-CB7A-154A-9291-CBCECE178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766D659-47E1-6347-B9A5-D4EE31C4D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6720977"/>
            <a:ext cx="1934986" cy="5940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B6A1C4-1E8D-D145-9B5C-816A9B602705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" r="-358"/>
          <a:stretch/>
        </p:blipFill>
        <p:spPr bwMode="auto">
          <a:xfrm>
            <a:off x="7827264" y="6842000"/>
            <a:ext cx="2174142" cy="44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2903387-A038-D640-B888-EDA5E0BD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</p:spPr>
        <p:txBody>
          <a:bodyPr anchor="b" anchorCtr="0"/>
          <a:lstStyle>
            <a:lvl1pPr>
              <a:defRPr sz="2600" b="1" i="0" baseline="0">
                <a:solidFill>
                  <a:srgbClr val="748F35"/>
                </a:solidFill>
                <a:latin typeface="Open Sans Semibold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BEF8C69F-10F2-4249-BE5B-BA693FDDD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nl-NL" dirty="0"/>
              <a:t>Tekst</a:t>
            </a: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3E56FB1-A89B-AF4F-9D0A-3F3C477CD4AF}"/>
              </a:ext>
            </a:extLst>
          </p:cNvPr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33160" r="80567" b="-565"/>
          <a:stretch/>
        </p:blipFill>
        <p:spPr bwMode="auto">
          <a:xfrm>
            <a:off x="9512244" y="0"/>
            <a:ext cx="1179755" cy="1255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5031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angepaste indeling">
  <p:cSld name="1_Aangepaste indeling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 l="-18" t="33160" r="80567" b="-565"/>
          <a:stretch/>
        </p:blipFill>
        <p:spPr>
          <a:xfrm>
            <a:off x="7308000" y="0"/>
            <a:ext cx="3384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1634394" y="2636063"/>
            <a:ext cx="772225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646D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rgbClr val="34646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8" name="Google Shape;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5"/>
          <p:cNvPicPr preferRelativeResize="0"/>
          <p:nvPr/>
        </p:nvPicPr>
        <p:blipFill rotWithShape="1">
          <a:blip r:embed="rId4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1634394" y="4287847"/>
            <a:ext cx="7844063" cy="186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3044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CC304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1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_">
  <p:cSld name="1_1_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F8E4E7"/>
              </a:gs>
              <a:gs pos="100000">
                <a:srgbClr val="F9E4E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9"/>
          <p:cNvPicPr preferRelativeResize="0"/>
          <p:nvPr/>
        </p:nvPicPr>
        <p:blipFill rotWithShape="1">
          <a:blip r:embed="rId3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044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CC304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5447077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4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>
            <a:spLocks noGrp="1"/>
          </p:cNvSpPr>
          <p:nvPr>
            <p:ph type="pic" idx="2"/>
          </p:nvPr>
        </p:nvSpPr>
        <p:spPr>
          <a:xfrm>
            <a:off x="6519863" y="1849438"/>
            <a:ext cx="3481387" cy="43322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1_">
  <p:cSld name="7_1_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E0D9"/>
              </a:gs>
              <a:gs pos="100000">
                <a:srgbClr val="D4E0D9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0"/>
          <p:cNvPicPr preferRelativeResize="0"/>
          <p:nvPr/>
        </p:nvPicPr>
        <p:blipFill rotWithShape="1">
          <a:blip r:embed="rId3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646D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34646D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5447077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20"/>
          <p:cNvPicPr preferRelativeResize="0"/>
          <p:nvPr/>
        </p:nvPicPr>
        <p:blipFill rotWithShape="1">
          <a:blip r:embed="rId4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0"/>
          <p:cNvSpPr>
            <a:spLocks noGrp="1"/>
          </p:cNvSpPr>
          <p:nvPr>
            <p:ph type="pic" idx="2"/>
          </p:nvPr>
        </p:nvSpPr>
        <p:spPr>
          <a:xfrm>
            <a:off x="6519863" y="1849438"/>
            <a:ext cx="3481387" cy="43322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62"/>
              <a:buFont typeface="Calibri"/>
              <a:buNone/>
              <a:defRPr sz="52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5"/>
              <a:buFont typeface="Arial"/>
              <a:buNone/>
              <a:defRPr sz="21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Arial"/>
              <a:buNone/>
              <a:defRPr sz="17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79"/>
              <a:buFont typeface="Arial"/>
              <a:buNone/>
              <a:defRPr sz="15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None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None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None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None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None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None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1_">
  <p:cSld name="3_1_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E2F3F8"/>
              </a:gs>
              <a:gs pos="100000">
                <a:srgbClr val="E2F3F8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2"/>
          <p:cNvPicPr preferRelativeResize="0"/>
          <p:nvPr/>
        </p:nvPicPr>
        <p:blipFill rotWithShape="1">
          <a:blip r:embed="rId3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9AD8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479AD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5447077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22"/>
          <p:cNvPicPr preferRelativeResize="0"/>
          <p:nvPr/>
        </p:nvPicPr>
        <p:blipFill rotWithShape="1">
          <a:blip r:embed="rId4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2"/>
          <p:cNvSpPr>
            <a:spLocks noGrp="1"/>
          </p:cNvSpPr>
          <p:nvPr>
            <p:ph type="pic" idx="2"/>
          </p:nvPr>
        </p:nvSpPr>
        <p:spPr>
          <a:xfrm>
            <a:off x="6519863" y="1849438"/>
            <a:ext cx="3481387" cy="43322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1_">
  <p:cSld name="6_1_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FFF1DE"/>
              </a:gs>
              <a:gs pos="100000">
                <a:srgbClr val="FFF1DE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3"/>
          <p:cNvPicPr preferRelativeResize="0"/>
          <p:nvPr/>
        </p:nvPicPr>
        <p:blipFill rotWithShape="1">
          <a:blip r:embed="rId2">
            <a:alphaModFix amt="13000"/>
          </a:blip>
          <a:srcRect l="-401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3"/>
          <p:cNvPicPr preferRelativeResize="0"/>
          <p:nvPr/>
        </p:nvPicPr>
        <p:blipFill rotWithShape="1">
          <a:blip r:embed="rId4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853B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E7853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" name="Google Shape;66;p23"/>
          <p:cNvPicPr preferRelativeResize="0"/>
          <p:nvPr/>
        </p:nvPicPr>
        <p:blipFill rotWithShape="1">
          <a:blip r:embed="rId5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"/>
          <p:cNvPicPr preferRelativeResize="0"/>
          <p:nvPr/>
        </p:nvPicPr>
        <p:blipFill rotWithShape="1">
          <a:blip r:embed="rId3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8F35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758F3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5447077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" name="Google Shape;73;p24"/>
          <p:cNvPicPr preferRelativeResize="0"/>
          <p:nvPr/>
        </p:nvPicPr>
        <p:blipFill rotWithShape="1">
          <a:blip r:embed="rId4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4"/>
          <p:cNvSpPr>
            <a:spLocks noGrp="1"/>
          </p:cNvSpPr>
          <p:nvPr>
            <p:ph type="pic" idx="2"/>
          </p:nvPr>
        </p:nvSpPr>
        <p:spPr>
          <a:xfrm>
            <a:off x="6519863" y="1849438"/>
            <a:ext cx="3481387" cy="43322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">
  <p:cSld name="1_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/>
          <p:nvPr/>
        </p:nvSpPr>
        <p:spPr>
          <a:xfrm>
            <a:off x="1" y="1"/>
            <a:ext cx="7335078" cy="1570382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F1F6E6"/>
              </a:gs>
              <a:gs pos="100000">
                <a:srgbClr val="F1F6E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0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6"/>
          <p:cNvPicPr preferRelativeResize="0"/>
          <p:nvPr/>
        </p:nvPicPr>
        <p:blipFill rotWithShape="1">
          <a:blip r:embed="rId2">
            <a:alphaModFix amt="13000"/>
          </a:blip>
          <a:srcRect l="-401" t="-3881" r="79627" b="39179"/>
          <a:stretch/>
        </p:blipFill>
        <p:spPr>
          <a:xfrm>
            <a:off x="5446643" y="2544417"/>
            <a:ext cx="5245170" cy="501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062" y="6720977"/>
            <a:ext cx="1934986" cy="59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6"/>
          <p:cNvPicPr preferRelativeResize="0"/>
          <p:nvPr/>
        </p:nvPicPr>
        <p:blipFill rotWithShape="1">
          <a:blip r:embed="rId4">
            <a:alphaModFix/>
          </a:blip>
          <a:srcRect l="-3597" r="-357"/>
          <a:stretch/>
        </p:blipFill>
        <p:spPr>
          <a:xfrm>
            <a:off x="7827264" y="6842000"/>
            <a:ext cx="2174142" cy="44765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48F35"/>
              </a:buClr>
              <a:buSzPts val="2600"/>
              <a:buFont typeface="Open Sans SemiBold"/>
              <a:buNone/>
              <a:defRPr sz="2600" b="1" i="0" u="none" strike="noStrike" cap="none">
                <a:solidFill>
                  <a:srgbClr val="748F35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1"/>
          </p:nvPr>
        </p:nvSpPr>
        <p:spPr>
          <a:xfrm>
            <a:off x="735062" y="1828800"/>
            <a:ext cx="8743395" cy="4325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26"/>
          <p:cNvPicPr preferRelativeResize="0"/>
          <p:nvPr/>
        </p:nvPicPr>
        <p:blipFill rotWithShape="1">
          <a:blip r:embed="rId5">
            <a:alphaModFix/>
          </a:blip>
          <a:srcRect l="-18" t="33160" r="80567" b="-565"/>
          <a:stretch/>
        </p:blipFill>
        <p:spPr>
          <a:xfrm>
            <a:off x="9512244" y="0"/>
            <a:ext cx="1179755" cy="125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iulia.galera@euricse.e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title"/>
          </p:nvPr>
        </p:nvSpPr>
        <p:spPr>
          <a:xfrm>
            <a:off x="1925053" y="3284621"/>
            <a:ext cx="6676765" cy="179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455C"/>
              </a:buClr>
              <a:buSzPts val="4000"/>
              <a:buFont typeface="Quattrocento Sans"/>
              <a:buNone/>
            </a:pPr>
            <a:r>
              <a:rPr lang="en-GB" b="1" i="0" dirty="0">
                <a:solidFill>
                  <a:srgbClr val="3345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Presentation of the B-WISE Report on current situation of skills gaps in WISEs</a:t>
            </a:r>
            <a:endParaRPr dirty="0"/>
          </a:p>
        </p:txBody>
      </p:sp>
      <p:sp>
        <p:nvSpPr>
          <p:cNvPr id="128" name="Google Shape;128;p1"/>
          <p:cNvSpPr txBox="1"/>
          <p:nvPr/>
        </p:nvSpPr>
        <p:spPr>
          <a:xfrm>
            <a:off x="6836228" y="5413829"/>
            <a:ext cx="301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33455C"/>
                </a:solidFill>
                <a:latin typeface="Open Sans"/>
                <a:ea typeface="Open Sans"/>
                <a:cs typeface="Open Sans"/>
                <a:sym typeface="Open Sans"/>
              </a:rPr>
              <a:t>Giulia Galera, Euricse</a:t>
            </a:r>
            <a:endParaRPr sz="1800" b="0" i="0" u="none" strike="noStrike" cap="none">
              <a:solidFill>
                <a:srgbClr val="33455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3455C"/>
                </a:solidFill>
                <a:latin typeface="Open Sans"/>
                <a:ea typeface="Open Sans"/>
                <a:cs typeface="Open Sans"/>
                <a:sym typeface="Open Sans"/>
              </a:rPr>
              <a:t>Lieven Bossuyt, Lichtwerk</a:t>
            </a:r>
            <a:endParaRPr sz="1800">
              <a:solidFill>
                <a:srgbClr val="33455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5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8F35"/>
              </a:buClr>
              <a:buSzPts val="2600"/>
              <a:buFont typeface="Open Sans SemiBold"/>
              <a:buNone/>
            </a:pPr>
            <a:r>
              <a:rPr lang="en-GB"/>
              <a:t>Skills needs &amp; gaps: Supporters &amp; WSNs</a:t>
            </a:r>
            <a:endParaRPr/>
          </a:p>
        </p:txBody>
      </p:sp>
      <p:sp>
        <p:nvSpPr>
          <p:cNvPr id="235" name="Google Shape;235;p11"/>
          <p:cNvSpPr txBox="1"/>
          <p:nvPr/>
        </p:nvSpPr>
        <p:spPr>
          <a:xfrm>
            <a:off x="735062" y="1643902"/>
            <a:ext cx="8887800" cy="49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None/>
            </a:pPr>
            <a:endParaRPr sz="1800" b="0" i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815675" y="1806175"/>
            <a:ext cx="9103800" cy="48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Supporters: </a:t>
            </a:r>
            <a:endParaRPr sz="20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Due to multifaceted nature of work, broad set of skills needed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anagement and assisting and caring WSNs 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perceived as relevant and most lacking skills</a:t>
            </a:r>
            <a:endParaRPr dirty="0"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Challenges: l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imited capacity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assist WSNs and limited time for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(especially small WISEs) 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735050" y="4287799"/>
            <a:ext cx="8409600" cy="24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WSNs:</a:t>
            </a: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Skills perceived as relevant: </a:t>
            </a:r>
            <a:endParaRPr/>
          </a:p>
          <a:p>
            <a:pPr marL="809999" marR="0" lvl="1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Practice-oriented skills</a:t>
            </a: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(most lacking)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9999" marR="0" lvl="1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Soft skills (e.g., communication, collaboration</a:t>
            </a: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Challenge: lack of on-the-job training in line with WSN needs and skills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853B"/>
              </a:buClr>
              <a:buSzPts val="2600"/>
              <a:buFont typeface="Open Sans SemiBold"/>
              <a:buNone/>
            </a:pPr>
            <a:r>
              <a:rPr lang="en-GB"/>
              <a:t>Trends</a:t>
            </a:r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517348" y="1756228"/>
            <a:ext cx="8961109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>
                <a:solidFill>
                  <a:schemeClr val="dk1"/>
                </a:solidFill>
              </a:rPr>
              <a:t>WISE expansion in sectors with high added value (green &amp; very rarely digital economy)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GB" sz="2000" dirty="0">
                <a:solidFill>
                  <a:schemeClr val="dk1"/>
                </a:solidFill>
              </a:rPr>
              <a:t>Constant broadening of typologies of WSN integrated</a:t>
            </a:r>
            <a:r>
              <a:rPr lang="en-GB" sz="2000" dirty="0"/>
              <a:t> and e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mergence of new WISEs (e.g., France: TZCLD) as a reac</a:t>
            </a:r>
            <a:r>
              <a:rPr lang="en-GB" sz="2000" dirty="0"/>
              <a:t>tion to recent challenges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GB" sz="2000" dirty="0">
                <a:solidFill>
                  <a:schemeClr val="dk1"/>
                </a:solidFill>
              </a:rPr>
              <a:t>Innovative strategies: partnerships (e.g., with conventional enterprises, other WISEs, VET providers)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GB" sz="2000" dirty="0">
                <a:solidFill>
                  <a:schemeClr val="dk1"/>
                </a:solidFill>
              </a:rPr>
              <a:t>WISEs social responsibility not fully acknowledged: </a:t>
            </a:r>
            <a:endParaRPr sz="2000" dirty="0">
              <a:solidFill>
                <a:schemeClr val="dk1"/>
              </a:solidFill>
            </a:endParaRPr>
          </a:p>
          <a:p>
            <a:pPr marL="809999" lvl="1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Inconsistencies and fragmentation of support policies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809999" lvl="1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WISEs integrating 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PWDs 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sometimes 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favoured 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(e.g., </a:t>
            </a: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HR, ES</a:t>
            </a:r>
            <a:r>
              <a:rPr lang="en-GB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9999" lvl="1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Char char="○"/>
            </a:pPr>
            <a:r>
              <a:rPr lang="en-GB" sz="2000" dirty="0">
                <a:latin typeface="Open Sans"/>
                <a:ea typeface="Open Sans"/>
                <a:cs typeface="Open Sans"/>
                <a:sym typeface="Open Sans"/>
              </a:rPr>
              <a:t>Workers with most severe support needs crowded out (e.g., IT)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GB" sz="2000" dirty="0">
                <a:solidFill>
                  <a:schemeClr val="dk1"/>
                </a:solidFill>
              </a:rPr>
              <a:t>Limited access to resources due to poor technical and financial skills (e.g., public procurement, EU funds)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Open San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Relevance of technology and digitization for WISEs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757035" y="2286458"/>
            <a:ext cx="9281045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</a:rPr>
              <a:t>Adaptation of individual workplaces </a:t>
            </a:r>
            <a:r>
              <a:rPr lang="en-US" sz="2000" dirty="0"/>
              <a:t>is considered less relevant today</a:t>
            </a:r>
            <a:br>
              <a:rPr lang="en-US" sz="2000" dirty="0"/>
            </a:br>
            <a:r>
              <a:rPr lang="en-US" sz="2000" dirty="0"/>
              <a:t>and in the future, although adaptation of work is in the core of WISEs</a:t>
            </a:r>
            <a:br>
              <a:rPr lang="en-US" sz="2000" dirty="0"/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</a:t>
            </a:r>
            <a:r>
              <a:rPr lang="en-US" sz="2000" b="1" dirty="0">
                <a:solidFill>
                  <a:srgbClr val="CC3044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Awareness and co-creation 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("all levels of the organization involved")</a:t>
            </a:r>
            <a:r>
              <a:rPr lang="en-US" sz="2000" b="1" dirty="0">
                <a:ea typeface="Open Sans Regular" panose="020B0606030504020204" pitchFamily="34" charset="0"/>
                <a:cs typeface="Open Sans Regular" panose="020B0606030504020204" pitchFamily="34" charset="0"/>
              </a:rPr>
              <a:t> 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will be key to make "work supported by technology" as common as "work supported by training, coaching, job crafting, etc."</a:t>
            </a:r>
            <a:endParaRPr lang="en-US" sz="2000" dirty="0"/>
          </a:p>
          <a:p>
            <a:pPr marL="266700" indent="-2667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</a:rPr>
              <a:t>Emerging technologies </a:t>
            </a:r>
            <a:r>
              <a:rPr lang="en-US" sz="2000" dirty="0"/>
              <a:t>(AI, ML, big data, IoT, rapid prototyping, assistive/inclusive technologies, etc.) are rarely used</a:t>
            </a:r>
            <a:br>
              <a:rPr lang="en-US" sz="2000" dirty="0"/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</a:t>
            </a:r>
            <a:r>
              <a:rPr lang="en-US" sz="2000" b="1" dirty="0">
                <a:solidFill>
                  <a:srgbClr val="CC3044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Awareness and partnerships 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(e.g., with technological advanced companies, research centers, universities, other WISEs, etc.) will be key</a:t>
            </a:r>
          </a:p>
          <a:p>
            <a:pPr marL="266700" indent="-2667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</a:rPr>
              <a:t>Large WISEs reach in almost all cases a higher level of digitization</a:t>
            </a:r>
            <a:br>
              <a:rPr lang="en-US" sz="2000" b="1" dirty="0"/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</a:t>
            </a:r>
            <a:r>
              <a:rPr lang="en-US" sz="2000" dirty="0"/>
              <a:t>As a consequence, </a:t>
            </a:r>
            <a:r>
              <a:rPr lang="en-US" sz="2000" b="1" dirty="0">
                <a:solidFill>
                  <a:srgbClr val="CC3044"/>
                </a:solidFill>
              </a:rPr>
              <a:t>scale</a:t>
            </a:r>
            <a:r>
              <a:rPr lang="en-US" sz="2000" dirty="0"/>
              <a:t> will be an important factor for WISEs if they want to take further steps towards digitization and towards the implementation of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616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40" y="60112"/>
            <a:ext cx="8743395" cy="13805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Relevance of technology and digitization for WISEs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757035" y="2286458"/>
            <a:ext cx="9934778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Few EU WISEs offer "pure" digital economic services to customers</a:t>
            </a:r>
            <a:br>
              <a:rPr lang="en-US" sz="2000" b="1" dirty="0"/>
            </a:br>
            <a:r>
              <a:rPr lang="en-US" sz="2000" dirty="0"/>
              <a:t>(e.g., scanning, contact or call center, data management, etc.)</a:t>
            </a:r>
            <a:br>
              <a:rPr lang="en-US" sz="2000" dirty="0"/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</a:t>
            </a:r>
            <a:r>
              <a:rPr lang="en-US" sz="2000" b="1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Digitization is not yet taking place in the "core" of WISEs</a:t>
            </a:r>
          </a:p>
          <a:p>
            <a:pPr marL="266700" indent="-2667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Digitization / technologization is </a:t>
            </a:r>
            <a:r>
              <a:rPr lang="en-US" sz="2000" b="1" dirty="0">
                <a:solidFill>
                  <a:srgbClr val="C00000"/>
                </a:solidFill>
              </a:rPr>
              <a:t>mainly taking place in</a:t>
            </a:r>
          </a:p>
          <a:p>
            <a:pPr marL="622300" indent="-355600">
              <a:lnSpc>
                <a:spcPts val="2520"/>
              </a:lnSpc>
            </a:pPr>
            <a:r>
              <a:rPr lang="en-US" sz="2000" dirty="0"/>
              <a:t>(1) </a:t>
            </a:r>
            <a:r>
              <a:rPr lang="en-US" sz="2000" b="1" dirty="0">
                <a:solidFill>
                  <a:srgbClr val="C00000"/>
                </a:solidFill>
              </a:rPr>
              <a:t>Management processes </a:t>
            </a:r>
            <a:r>
              <a:rPr lang="en-US" sz="2000" dirty="0"/>
              <a:t>(e.g., payroll management, time and attendance,</a:t>
            </a:r>
            <a:br>
              <a:rPr lang="en-US" sz="2000" dirty="0"/>
            </a:br>
            <a:r>
              <a:rPr lang="en-US" sz="2000" dirty="0"/>
              <a:t>e-invoicing, etc.)</a:t>
            </a:r>
            <a:br>
              <a:rPr lang="en-US" sz="2000" dirty="0"/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Activities that are </a:t>
            </a:r>
            <a:r>
              <a:rPr lang="en-US" sz="2000" b="1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"adjacent to work" 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for WSNs their direct SUPs</a:t>
            </a:r>
            <a:endParaRPr lang="en-US" sz="2000" dirty="0"/>
          </a:p>
          <a:p>
            <a:pPr marL="622300" indent="-355600">
              <a:lnSpc>
                <a:spcPts val="2520"/>
              </a:lnSpc>
              <a:tabLst>
                <a:tab pos="990600" algn="l"/>
              </a:tabLst>
            </a:pPr>
            <a:r>
              <a:rPr lang="en-US" sz="2000" dirty="0"/>
              <a:t>(2) </a:t>
            </a:r>
            <a:r>
              <a:rPr lang="en-US" sz="2000" b="1" dirty="0">
                <a:solidFill>
                  <a:srgbClr val="C00000"/>
                </a:solidFill>
              </a:rPr>
              <a:t>Production processes</a:t>
            </a:r>
            <a:br>
              <a:rPr lang="en-US" sz="2000" b="1" dirty="0"/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	(A) WISEs that </a:t>
            </a:r>
            <a:r>
              <a:rPr lang="en-US" sz="2000" b="1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integrate various technologies 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which make them 	competitive with traditional companies ↔ </a:t>
            </a:r>
            <a:b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	(B) WISEs that still carry out almost </a:t>
            </a:r>
            <a:r>
              <a:rPr lang="en-US" sz="2000" b="1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only manual activities</a:t>
            </a:r>
            <a:b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	and that have no intention of (partially) automating their processes</a:t>
            </a:r>
            <a:b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</a:b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	Mainly in </a:t>
            </a:r>
            <a:r>
              <a:rPr lang="en-US" sz="2000" b="1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manufacturing</a:t>
            </a:r>
            <a:r>
              <a:rPr lang="en-US" sz="2000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catering</a:t>
            </a:r>
            <a:r>
              <a:rPr lang="en-US" sz="2000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cleaning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 and </a:t>
            </a:r>
            <a:r>
              <a:rPr lang="en-US" sz="2000" b="1" dirty="0">
                <a:solidFill>
                  <a:srgbClr val="CC3044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environmental services</a:t>
            </a:r>
          </a:p>
        </p:txBody>
      </p:sp>
    </p:spTree>
    <p:extLst>
      <p:ext uri="{BB962C8B-B14F-4D97-AF65-F5344CB8AC3E}">
        <p14:creationId xmlns:p14="http://schemas.microsoft.com/office/powerpoint/2010/main" val="36131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ENABLERS: relevance of digital skills, needs and gaps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6460195-45BE-6ECF-A7EC-352F8F670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35" y="2286458"/>
            <a:ext cx="4680000" cy="19262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9B6158-73F8-6FFF-2023-13BA02621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35" y="4509777"/>
            <a:ext cx="4680000" cy="2102609"/>
          </a:xfrm>
          <a:prstGeom prst="rect">
            <a:avLst/>
          </a:prstGeom>
        </p:spPr>
      </p:pic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5557520" y="2286458"/>
            <a:ext cx="4480560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dirty="0"/>
              <a:t>No significant discrepancies between the relevance of digital skills (upper table) and the level of endowment (lower table)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C3044"/>
                </a:solidFill>
              </a:rPr>
              <a:t>All competence areas are relevant for enablers:</a:t>
            </a:r>
          </a:p>
          <a:p>
            <a:pPr marL="538163" lvl="1" indent="-274638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management of digital content and data literacy</a:t>
            </a:r>
          </a:p>
          <a:p>
            <a:pPr marL="538163" lvl="1" indent="-274638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communication and collaboration through digital technologies</a:t>
            </a:r>
          </a:p>
          <a:p>
            <a:pPr marL="538163" lvl="1" indent="-274638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creation and editing of digital content</a:t>
            </a:r>
          </a:p>
          <a:p>
            <a:pPr marL="538163" lvl="1" indent="-274638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addressing safety issues in digital environments</a:t>
            </a:r>
          </a:p>
          <a:p>
            <a:pPr marL="538163" lvl="1" indent="-274638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solving digital problems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C3044"/>
                </a:solidFill>
              </a:rPr>
              <a:t>This goes together with the level of endowment</a:t>
            </a:r>
            <a:endParaRPr lang="hu-HU" b="1" dirty="0">
              <a:solidFill>
                <a:srgbClr val="CC3044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DDCFF53-99FE-BD20-AC17-909490139CE9}"/>
              </a:ext>
            </a:extLst>
          </p:cNvPr>
          <p:cNvSpPr/>
          <p:nvPr/>
        </p:nvSpPr>
        <p:spPr>
          <a:xfrm>
            <a:off x="745222" y="5669280"/>
            <a:ext cx="4701973" cy="400110"/>
          </a:xfrm>
          <a:prstGeom prst="rect">
            <a:avLst/>
          </a:prstGeom>
          <a:noFill/>
          <a:ln w="28575">
            <a:solidFill>
              <a:srgbClr val="CC30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6D9146-FB5B-1CE1-32B9-8441DB220043}"/>
              </a:ext>
            </a:extLst>
          </p:cNvPr>
          <p:cNvSpPr/>
          <p:nvPr/>
        </p:nvSpPr>
        <p:spPr>
          <a:xfrm>
            <a:off x="745222" y="3444240"/>
            <a:ext cx="4701973" cy="400110"/>
          </a:xfrm>
          <a:prstGeom prst="rect">
            <a:avLst/>
          </a:prstGeom>
          <a:noFill/>
          <a:ln w="28575">
            <a:solidFill>
              <a:srgbClr val="CC30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8BAE1B1-807F-AFE0-5A7D-D0A25D6CB26B}"/>
              </a:ext>
            </a:extLst>
          </p:cNvPr>
          <p:cNvSpPr/>
          <p:nvPr/>
        </p:nvSpPr>
        <p:spPr>
          <a:xfrm>
            <a:off x="1735822" y="2299157"/>
            <a:ext cx="3701213" cy="789469"/>
          </a:xfrm>
          <a:prstGeom prst="rect">
            <a:avLst/>
          </a:prstGeom>
          <a:noFill/>
          <a:ln w="28575">
            <a:solidFill>
              <a:srgbClr val="CC30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0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00716FA2-5613-0C27-F793-D7461BE6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22" y="4504933"/>
            <a:ext cx="4680000" cy="210745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28B80C2-9871-89BD-00FE-561A03A82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58" y="2289309"/>
            <a:ext cx="4680000" cy="192335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SUPPORTERS: relevance of digital skills, needs and gaps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5557520" y="2286458"/>
            <a:ext cx="4480560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dirty="0"/>
              <a:t>According to enablers, following competence areas are </a:t>
            </a:r>
            <a:r>
              <a:rPr lang="en-US" b="1" dirty="0">
                <a:solidFill>
                  <a:srgbClr val="CC3044"/>
                </a:solidFill>
              </a:rPr>
              <a:t>most relevant </a:t>
            </a:r>
            <a:r>
              <a:rPr lang="en-US" dirty="0"/>
              <a:t>for supporters:</a:t>
            </a:r>
          </a:p>
          <a:p>
            <a:pPr marL="538163" lvl="1" indent="-274638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CC3044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management of digital content and data literacy</a:t>
            </a:r>
          </a:p>
          <a:p>
            <a:pPr marL="538163" lvl="1" indent="-274638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CC3044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communication and collaboration through digital technologies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dirty="0"/>
              <a:t>According to enablers, 9.7% of supporters have no digital skills, 24.7% have a low level, 30.4% a basic level and 22% an above basic level of digital skills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dirty="0"/>
              <a:t>For the 2 competence areas considered as most relevant for supporters,  </a:t>
            </a:r>
            <a:r>
              <a:rPr lang="en-US" b="1" dirty="0">
                <a:solidFill>
                  <a:srgbClr val="CC3044"/>
                </a:solidFill>
              </a:rPr>
              <a:t>over 60% of supporters have a level of endowment that is basic or above basic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DDCFF53-99FE-BD20-AC17-909490139CE9}"/>
              </a:ext>
            </a:extLst>
          </p:cNvPr>
          <p:cNvSpPr/>
          <p:nvPr/>
        </p:nvSpPr>
        <p:spPr>
          <a:xfrm>
            <a:off x="745222" y="5669280"/>
            <a:ext cx="2426603" cy="400110"/>
          </a:xfrm>
          <a:prstGeom prst="rect">
            <a:avLst/>
          </a:prstGeom>
          <a:noFill/>
          <a:ln w="28575">
            <a:solidFill>
              <a:srgbClr val="CC30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6D9146-FB5B-1CE1-32B9-8441DB220043}"/>
              </a:ext>
            </a:extLst>
          </p:cNvPr>
          <p:cNvSpPr/>
          <p:nvPr/>
        </p:nvSpPr>
        <p:spPr>
          <a:xfrm>
            <a:off x="745222" y="3444240"/>
            <a:ext cx="2426603" cy="400110"/>
          </a:xfrm>
          <a:prstGeom prst="rect">
            <a:avLst/>
          </a:prstGeom>
          <a:noFill/>
          <a:ln w="28575">
            <a:solidFill>
              <a:srgbClr val="CC30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12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SUPPORTERS: relevance of digital skills, needs and gaps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757035" y="2286458"/>
            <a:ext cx="9281045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r>
              <a:rPr lang="en-US" sz="2000" dirty="0"/>
              <a:t>Self-assessment: use of digital skills at work vs. at home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Supporters use and need digital skills both at work and at home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</a:rPr>
              <a:t>Although the use and importance of digital skills at work is high, supporters use more digital skills at home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Only basic and advanced software skills for content manipulation</a:t>
            </a:r>
            <a:br>
              <a:rPr lang="en-US" sz="2000" dirty="0"/>
            </a:br>
            <a:r>
              <a:rPr lang="en-US" sz="2000" dirty="0"/>
              <a:t>(e.g., word processing software, spreadsheet software or software to edit photos, videos or audio files) are more frequently applied at work</a:t>
            </a:r>
          </a:p>
        </p:txBody>
      </p:sp>
    </p:spTree>
    <p:extLst>
      <p:ext uri="{BB962C8B-B14F-4D97-AF65-F5344CB8AC3E}">
        <p14:creationId xmlns:p14="http://schemas.microsoft.com/office/powerpoint/2010/main" val="345326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BCA08BE-3734-428B-743A-435D0690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35" y="4486180"/>
            <a:ext cx="4680000" cy="211668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344DD8-35D8-D16F-6ED8-78A074878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33" y="2289309"/>
            <a:ext cx="4680000" cy="193219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WSNs: relevance of digital skills, needs and gaps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5557520" y="2286458"/>
            <a:ext cx="4480560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dirty="0"/>
              <a:t>Overall, </a:t>
            </a:r>
            <a:r>
              <a:rPr lang="en-US" b="1" dirty="0">
                <a:solidFill>
                  <a:srgbClr val="CC3044"/>
                </a:solidFill>
              </a:rPr>
              <a:t>according to supporters, digital skills are not very relevant for WSNs at work</a:t>
            </a:r>
          </a:p>
          <a:p>
            <a:pPr marL="285750" indent="-285750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According to supporters, following competence areas are most relevant for WSNs:</a:t>
            </a:r>
          </a:p>
          <a:p>
            <a:pPr marL="538163" lvl="1" indent="-274638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management of digital content and data literacy</a:t>
            </a:r>
          </a:p>
          <a:p>
            <a:pPr marL="538163" lvl="1" indent="-274638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communication and collaboration through digital technologies</a:t>
            </a:r>
          </a:p>
          <a:p>
            <a:pPr marL="266700" lvl="1" indent="-266700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According to supporters, 13.8% of WSNs have no digital skills, 28% a low, 24.6% a basic and 7.7% an above basic level of digital skills</a:t>
            </a:r>
          </a:p>
          <a:p>
            <a:pPr marL="266700" lvl="1" indent="-266700">
              <a:lnSpc>
                <a:spcPts val="252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According to supporters, there are no significant digital skills gaps among WSNs: </a:t>
            </a:r>
            <a:r>
              <a:rPr lang="en-US" sz="1400" b="1" dirty="0">
                <a:solidFill>
                  <a:srgbClr val="CC3044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relevance and level of endowment go hand in hand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DDCFF53-99FE-BD20-AC17-909490139CE9}"/>
              </a:ext>
            </a:extLst>
          </p:cNvPr>
          <p:cNvSpPr/>
          <p:nvPr/>
        </p:nvSpPr>
        <p:spPr>
          <a:xfrm>
            <a:off x="745222" y="5669280"/>
            <a:ext cx="2426603" cy="400110"/>
          </a:xfrm>
          <a:prstGeom prst="rect">
            <a:avLst/>
          </a:prstGeom>
          <a:noFill/>
          <a:ln w="28575">
            <a:solidFill>
              <a:srgbClr val="CC30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D6D9146-FB5B-1CE1-32B9-8441DB220043}"/>
              </a:ext>
            </a:extLst>
          </p:cNvPr>
          <p:cNvSpPr/>
          <p:nvPr/>
        </p:nvSpPr>
        <p:spPr>
          <a:xfrm>
            <a:off x="745222" y="3444240"/>
            <a:ext cx="2426603" cy="400110"/>
          </a:xfrm>
          <a:prstGeom prst="rect">
            <a:avLst/>
          </a:prstGeom>
          <a:noFill/>
          <a:ln w="28575">
            <a:solidFill>
              <a:srgbClr val="CC30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DDE5FA3-9685-F894-D77E-73C8AB9FC748}"/>
              </a:ext>
            </a:extLst>
          </p:cNvPr>
          <p:cNvSpPr/>
          <p:nvPr/>
        </p:nvSpPr>
        <p:spPr>
          <a:xfrm>
            <a:off x="747510" y="3084678"/>
            <a:ext cx="4682923" cy="210972"/>
          </a:xfrm>
          <a:prstGeom prst="rect">
            <a:avLst/>
          </a:prstGeom>
          <a:noFill/>
          <a:ln w="28575">
            <a:solidFill>
              <a:srgbClr val="CC30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73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WSNs: relevance of digital skills, needs and gaps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757035" y="2286458"/>
            <a:ext cx="9281045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r>
              <a:rPr lang="en-US" sz="2000" dirty="0"/>
              <a:t>Self-assessment: use of digital skills at work vs. at home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</a:rPr>
              <a:t>Overall, WSNs use significantly fewer digital skills at work than at home</a:t>
            </a:r>
          </a:p>
          <a:p>
            <a:pPr marL="542925" indent="-276225">
              <a:lnSpc>
                <a:spcPts val="2520"/>
              </a:lnSpc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en-US" sz="2000" dirty="0"/>
              <a:t>Information skills: 26.4% at work vs. 65.6% at home</a:t>
            </a:r>
          </a:p>
          <a:p>
            <a:pPr marL="542925" indent="-276225">
              <a:lnSpc>
                <a:spcPts val="2520"/>
              </a:lnSpc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en-US" sz="2000" dirty="0"/>
              <a:t>Communication skills: 27.8% at work vs. 65.9% at home</a:t>
            </a:r>
          </a:p>
          <a:p>
            <a:pPr marL="542925" indent="-276225">
              <a:lnSpc>
                <a:spcPts val="2520"/>
              </a:lnSpc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en-US" sz="2000" dirty="0"/>
              <a:t>Basic problem solving skills: 19.9% at work vs. 43.8% at home</a:t>
            </a:r>
          </a:p>
          <a:p>
            <a:pPr marL="542925" indent="-276225">
              <a:lnSpc>
                <a:spcPts val="2520"/>
              </a:lnSpc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en-US" sz="2000" dirty="0"/>
              <a:t>Advanced problem solving skills: 9.6% at work vs. 41.3% at home</a:t>
            </a:r>
          </a:p>
          <a:p>
            <a:pPr marL="542925" indent="-276225">
              <a:lnSpc>
                <a:spcPts val="2520"/>
              </a:lnSpc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en-US" sz="2000" dirty="0"/>
              <a:t>Basic software skills for content manipulation: 26.6% at work and 39.8% at home</a:t>
            </a:r>
          </a:p>
          <a:p>
            <a:pPr marL="542925" indent="-276225">
              <a:lnSpc>
                <a:spcPts val="2520"/>
              </a:lnSpc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lang="en-US" sz="2000" dirty="0"/>
              <a:t>Advanced software skills for content manipulation: 11.8% at work and 10% at home</a:t>
            </a:r>
          </a:p>
        </p:txBody>
      </p:sp>
    </p:spTree>
    <p:extLst>
      <p:ext uri="{BB962C8B-B14F-4D97-AF65-F5344CB8AC3E}">
        <p14:creationId xmlns:p14="http://schemas.microsoft.com/office/powerpoint/2010/main" val="211451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Digital skills training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757035" y="2286458"/>
            <a:ext cx="9281045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Most WISEs </a:t>
            </a:r>
            <a:r>
              <a:rPr lang="en-US" sz="2000" b="1" dirty="0">
                <a:solidFill>
                  <a:srgbClr val="CC3044"/>
                </a:solidFill>
              </a:rPr>
              <a:t>do not provide training on digital skills themselves </a:t>
            </a:r>
            <a:r>
              <a:rPr lang="en-US" sz="2000" dirty="0"/>
              <a:t>(exceptions: AUS / FRA / SPA / NL)</a:t>
            </a:r>
          </a:p>
          <a:p>
            <a:pPr marL="342900" indent="-3429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</a:rPr>
              <a:t>The larger </a:t>
            </a:r>
            <a:r>
              <a:rPr lang="en-US" sz="2000" dirty="0"/>
              <a:t>the WISEs, </a:t>
            </a:r>
            <a:r>
              <a:rPr lang="en-US" sz="2000" b="1" dirty="0">
                <a:solidFill>
                  <a:srgbClr val="CC3044"/>
                </a:solidFill>
              </a:rPr>
              <a:t>the more likely </a:t>
            </a:r>
            <a:r>
              <a:rPr lang="en-US" sz="2000" dirty="0"/>
              <a:t>they will provide training on digital skills</a:t>
            </a:r>
          </a:p>
          <a:p>
            <a:pPr marL="342900" indent="-3429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CC3044"/>
                </a:solidFill>
              </a:rPr>
              <a:t>main beneficiaries of training initiatives </a:t>
            </a:r>
            <a:r>
              <a:rPr lang="en-US" sz="2000" dirty="0"/>
              <a:t>on digital skills are </a:t>
            </a:r>
            <a:r>
              <a:rPr lang="en-US" sz="2000" b="1" dirty="0">
                <a:solidFill>
                  <a:srgbClr val="CC3044"/>
                </a:solidFill>
              </a:rPr>
              <a:t>enablers</a:t>
            </a:r>
            <a:r>
              <a:rPr lang="en-US" sz="2000" dirty="0"/>
              <a:t>, while WSNs' participation in training activities aimed at improving their proficiency on digital skills is lower</a:t>
            </a:r>
          </a:p>
          <a:p>
            <a:pPr marL="342900" indent="-3429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fact that the level of endowment of digital skills is high for enablers shows that the current training initiatives meet their needs</a:t>
            </a:r>
          </a:p>
          <a:p>
            <a:pPr marL="342900" indent="-34290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Overall, </a:t>
            </a:r>
            <a:r>
              <a:rPr lang="en-US" sz="2000" b="1" dirty="0">
                <a:solidFill>
                  <a:srgbClr val="CC3044"/>
                </a:solidFill>
              </a:rPr>
              <a:t>a limited share of the WISEs </a:t>
            </a:r>
            <a:r>
              <a:rPr lang="en-US" sz="2000" dirty="0"/>
              <a:t>interviewed (16.9%) have established </a:t>
            </a:r>
            <a:r>
              <a:rPr lang="en-US" sz="2000" b="1" dirty="0">
                <a:solidFill>
                  <a:srgbClr val="CC3044"/>
                </a:solidFill>
              </a:rPr>
              <a:t>partnerships</a:t>
            </a:r>
            <a:r>
              <a:rPr lang="en-US" sz="2000" dirty="0"/>
              <a:t> with other local/regional organizations to promote external training initiatives for WSNs</a:t>
            </a:r>
          </a:p>
          <a:p>
            <a:pPr>
              <a:lnSpc>
                <a:spcPts val="252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60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78e479792_0_0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5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9AD8"/>
              </a:buClr>
              <a:buSzPts val="2600"/>
              <a:buFont typeface="Open Sans SemiBold"/>
              <a:buNone/>
            </a:pPr>
            <a:r>
              <a:rPr lang="en-GB" dirty="0"/>
              <a:t>WISEs: development in Europe</a:t>
            </a:r>
            <a:endParaRPr dirty="0"/>
          </a:p>
        </p:txBody>
      </p:sp>
      <p:grpSp>
        <p:nvGrpSpPr>
          <p:cNvPr id="135" name="Google Shape;135;g1978e479792_0_0"/>
          <p:cNvGrpSpPr/>
          <p:nvPr/>
        </p:nvGrpSpPr>
        <p:grpSpPr>
          <a:xfrm>
            <a:off x="272725" y="2853276"/>
            <a:ext cx="10027542" cy="2106770"/>
            <a:chOff x="5097" y="1918712"/>
            <a:chExt cx="10430146" cy="2359205"/>
          </a:xfrm>
        </p:grpSpPr>
        <p:sp>
          <p:nvSpPr>
            <p:cNvPr id="136" name="Google Shape;136;g1978e479792_0_0"/>
            <p:cNvSpPr/>
            <p:nvPr/>
          </p:nvSpPr>
          <p:spPr>
            <a:xfrm>
              <a:off x="657154" y="1918712"/>
              <a:ext cx="2691600" cy="235290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E0E0E0">
                <a:alpha val="89800"/>
              </a:srgbClr>
            </a:solidFill>
            <a:ln w="9525" cap="flat" cmpd="sng">
              <a:solidFill>
                <a:srgbClr val="E0E0E0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g1978e479792_0_0"/>
            <p:cNvSpPr txBox="1"/>
            <p:nvPr/>
          </p:nvSpPr>
          <p:spPr>
            <a:xfrm>
              <a:off x="1350895" y="2271650"/>
              <a:ext cx="1630500" cy="16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12700" bIns="6350" anchor="ctr" anchorCtr="0">
              <a:noAutofit/>
            </a:bodyPr>
            <a:lstStyle/>
            <a:p>
              <a:pPr marL="57150" marR="0" lvl="1" indent="-76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it-IT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Limits of labour policies</a:t>
              </a:r>
              <a:endParaRPr sz="1200" dirty="0"/>
            </a:p>
            <a:p>
              <a:pPr marL="57150" marR="0" lvl="1" indent="-762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Demographic and social changes</a:t>
              </a:r>
              <a:endParaRPr sz="1200" dirty="0"/>
            </a:p>
            <a:p>
              <a:pPr marL="57150" marR="0" lvl="1" indent="-762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Cultural evolution</a:t>
              </a:r>
              <a:endParaRPr sz="1200" dirty="0"/>
            </a:p>
            <a:p>
              <a:pPr marL="57150" marR="0" lvl="1" indent="-762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Deinstitutionalization</a:t>
              </a:r>
              <a:endParaRPr sz="1200" dirty="0"/>
            </a:p>
          </p:txBody>
        </p:sp>
        <p:sp>
          <p:nvSpPr>
            <p:cNvPr id="138" name="Google Shape;138;g1978e479792_0_0"/>
            <p:cNvSpPr/>
            <p:nvPr/>
          </p:nvSpPr>
          <p:spPr>
            <a:xfrm>
              <a:off x="5097" y="2428529"/>
              <a:ext cx="1345800" cy="1345800"/>
            </a:xfrm>
            <a:prstGeom prst="ellipse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g1978e479792_0_0"/>
            <p:cNvSpPr txBox="1"/>
            <p:nvPr/>
          </p:nvSpPr>
          <p:spPr>
            <a:xfrm>
              <a:off x="202190" y="2625622"/>
              <a:ext cx="951600" cy="9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Driver</a:t>
              </a:r>
              <a:endParaRPr sz="1600"/>
            </a:p>
          </p:txBody>
        </p:sp>
        <p:sp>
          <p:nvSpPr>
            <p:cNvPr id="140" name="Google Shape;140;g1978e479792_0_0"/>
            <p:cNvSpPr/>
            <p:nvPr/>
          </p:nvSpPr>
          <p:spPr>
            <a:xfrm>
              <a:off x="4210829" y="1925017"/>
              <a:ext cx="2691600" cy="235290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0D3D3">
                <a:alpha val="89800"/>
              </a:srgbClr>
            </a:solidFill>
            <a:ln w="9525" cap="flat" cmpd="sng">
              <a:solidFill>
                <a:srgbClr val="F0D3D3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1978e479792_0_0"/>
            <p:cNvSpPr txBox="1"/>
            <p:nvPr/>
          </p:nvSpPr>
          <p:spPr>
            <a:xfrm>
              <a:off x="4883738" y="2277949"/>
              <a:ext cx="1630500" cy="16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12700" bIns="6350" anchor="ctr" anchorCtr="0">
              <a:noAutofit/>
            </a:bodyPr>
            <a:lstStyle/>
            <a:p>
              <a:pPr marL="57150" marR="0" lvl="1" indent="-82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From below</a:t>
              </a:r>
              <a:r>
                <a:rPr lang="en-GB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family members, recipients, supporters,  community</a:t>
              </a:r>
              <a:endParaRPr sz="1300"/>
            </a:p>
            <a:p>
              <a:pPr marL="57150" marR="0" lvl="1" indent="-82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Evolution of sheltered workshops</a:t>
              </a:r>
              <a:endParaRPr sz="1300"/>
            </a:p>
          </p:txBody>
        </p:sp>
        <p:sp>
          <p:nvSpPr>
            <p:cNvPr id="142" name="Google Shape;142;g1978e479792_0_0"/>
            <p:cNvSpPr/>
            <p:nvPr/>
          </p:nvSpPr>
          <p:spPr>
            <a:xfrm>
              <a:off x="3537912" y="2428529"/>
              <a:ext cx="1345800" cy="1345800"/>
            </a:xfrm>
            <a:prstGeom prst="ellipse">
              <a:avLst/>
            </a:prstGeom>
            <a:gradFill>
              <a:gsLst>
                <a:gs pos="0">
                  <a:srgbClr val="CE7070"/>
                </a:gs>
                <a:gs pos="50000">
                  <a:srgbClr val="CD5455"/>
                </a:gs>
                <a:gs pos="100000">
                  <a:srgbClr val="BB4343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1978e479792_0_0"/>
            <p:cNvSpPr txBox="1"/>
            <p:nvPr/>
          </p:nvSpPr>
          <p:spPr>
            <a:xfrm>
              <a:off x="3735005" y="2625622"/>
              <a:ext cx="951600" cy="9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Reaction</a:t>
              </a:r>
              <a:endParaRPr sz="1600"/>
            </a:p>
          </p:txBody>
        </p:sp>
        <p:sp>
          <p:nvSpPr>
            <p:cNvPr id="144" name="Google Shape;144;g1978e479792_0_0"/>
            <p:cNvSpPr/>
            <p:nvPr/>
          </p:nvSpPr>
          <p:spPr>
            <a:xfrm>
              <a:off x="7743643" y="1925017"/>
              <a:ext cx="2691600" cy="235290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EC9C9">
                <a:alpha val="89800"/>
              </a:srgbClr>
            </a:solidFill>
            <a:ln w="9525" cap="flat" cmpd="sng">
              <a:solidFill>
                <a:srgbClr val="FEC9C9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g1978e479792_0_0"/>
            <p:cNvSpPr txBox="1"/>
            <p:nvPr/>
          </p:nvSpPr>
          <p:spPr>
            <a:xfrm>
              <a:off x="8470985" y="2277945"/>
              <a:ext cx="1312200" cy="16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12700" bIns="6350" anchor="ctr" anchorCtr="0">
              <a:noAutofit/>
            </a:bodyPr>
            <a:lstStyle/>
            <a:p>
              <a:pPr marL="57150" marR="0" lvl="1" indent="-825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</a:t>
              </a: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 of enterprise</a:t>
              </a:r>
              <a:r>
                <a:rPr lang="en-GB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=WISE</a:t>
              </a:r>
              <a:endParaRPr sz="1300"/>
            </a:p>
          </p:txBody>
        </p:sp>
        <p:sp>
          <p:nvSpPr>
            <p:cNvPr id="146" name="Google Shape;146;g1978e479792_0_0"/>
            <p:cNvSpPr/>
            <p:nvPr/>
          </p:nvSpPr>
          <p:spPr>
            <a:xfrm>
              <a:off x="7070726" y="2428529"/>
              <a:ext cx="1345800" cy="1345800"/>
            </a:xfrm>
            <a:prstGeom prst="ellipse">
              <a:avLst/>
            </a:prstGeom>
            <a:gradFill>
              <a:gsLst>
                <a:gs pos="0">
                  <a:srgbClr val="FF4747"/>
                </a:gs>
                <a:gs pos="50000">
                  <a:srgbClr val="FF0000"/>
                </a:gs>
                <a:gs pos="100000">
                  <a:srgbClr val="E30000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g1978e479792_0_0"/>
            <p:cNvSpPr txBox="1"/>
            <p:nvPr/>
          </p:nvSpPr>
          <p:spPr>
            <a:xfrm>
              <a:off x="7070730" y="2619354"/>
              <a:ext cx="1400100" cy="9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GB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Development</a:t>
              </a:r>
              <a:endParaRPr sz="15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How to boost digitization and technologization in WISEs?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757035" y="2286458"/>
            <a:ext cx="9281045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Technology and digital skills must be </a:t>
            </a:r>
            <a:r>
              <a:rPr lang="en-US" sz="2000" b="1" dirty="0">
                <a:solidFill>
                  <a:srgbClr val="CC3044"/>
                </a:solidFill>
              </a:rPr>
              <a:t>human-centered</a:t>
            </a:r>
            <a:r>
              <a:rPr lang="en-US" sz="2000" dirty="0"/>
              <a:t>, or they will never be implemented in WISEs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</a:rPr>
              <a:t>Entrepreneurial mindset </a:t>
            </a:r>
            <a:r>
              <a:rPr lang="en-US" sz="2000" dirty="0"/>
              <a:t>of the MGT will be key 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In order to deploy more digital </a:t>
            </a:r>
            <a:r>
              <a:rPr lang="en-US" sz="2000" dirty="0"/>
              <a:t>economic services to customers or to attract more complex work that requires a certain degree of digitization or technologization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</a:rPr>
              <a:t>Resources</a:t>
            </a:r>
            <a:r>
              <a:rPr lang="en-US" sz="2000" dirty="0"/>
              <a:t> will be key 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→ WISEs report lack of resources (e.g., budget, (digital / technical) skills, (technological / scientific) people, etc.) to invest in this direction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Scale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 will be key → Larger WISEs are more capable to offer training, to invest in technology, to pay attention to change management and adoption of technology, to set-up collaboration and co-creation, etc.</a:t>
            </a:r>
          </a:p>
        </p:txBody>
      </p:sp>
    </p:spTree>
    <p:extLst>
      <p:ext uri="{BB962C8B-B14F-4D97-AF65-F5344CB8AC3E}">
        <p14:creationId xmlns:p14="http://schemas.microsoft.com/office/powerpoint/2010/main" val="37437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30C847-2F4B-1246-904F-B730DD0080A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TECHNOLOGY AND DIGITAL SKILLS GAPS IN WISEs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30A3B1-0436-4915-BC47-4CD24BAD7F8C}"/>
              </a:ext>
            </a:extLst>
          </p:cNvPr>
          <p:cNvSpPr txBox="1"/>
          <p:nvPr/>
        </p:nvSpPr>
        <p:spPr>
          <a:xfrm>
            <a:off x="757035" y="1589234"/>
            <a:ext cx="9934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How to boost digitization and technologization in WISEs?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Open Sans Regular" panose="020B0606030504020204" pitchFamily="34" charset="0"/>
              <a:ea typeface="Open Sans Regular" panose="020B0606030504020204" pitchFamily="34" charset="0"/>
              <a:cs typeface="Open Sans Regular" panose="020B0606030504020204" pitchFamily="34" charset="0"/>
            </a:endParaRP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E91BF7F1-0B41-402E-BD43-8C31C5DF43CB}"/>
              </a:ext>
            </a:extLst>
          </p:cNvPr>
          <p:cNvSpPr txBox="1">
            <a:spLocks/>
          </p:cNvSpPr>
          <p:nvPr/>
        </p:nvSpPr>
        <p:spPr>
          <a:xfrm>
            <a:off x="757035" y="2286458"/>
            <a:ext cx="9281045" cy="47310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2">
                    <a:lumMod val="25000"/>
                  </a:schemeClr>
                </a:solidFill>
                <a:latin typeface="Open Sans Regular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Partnerships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 (e.g., with technological advanced companies, research centers, universities, other WISEs, etc.) will be key 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C3044"/>
                </a:solidFill>
                <a:ea typeface="Open Sans Regular" panose="020B0606030504020204" pitchFamily="34" charset="0"/>
                <a:cs typeface="Open Sans Regular" panose="020B0606030504020204" pitchFamily="34" charset="0"/>
              </a:rPr>
              <a:t>Public interventions and policies </a:t>
            </a:r>
            <a:r>
              <a:rPr lang="en-US" sz="2000" dirty="0">
                <a:ea typeface="Open Sans Regular" panose="020B0606030504020204" pitchFamily="34" charset="0"/>
                <a:cs typeface="Open Sans Regular" panose="020B0606030504020204" pitchFamily="34" charset="0"/>
              </a:rPr>
              <a:t>can facilitate and boost digitization and technologization in WISEs → The most numerous and the most developed WISEs are in the countries where the attention for a strong and future-proof social economy has been and is highest</a:t>
            </a:r>
          </a:p>
          <a:p>
            <a:pPr marL="285750" indent="-285750">
              <a:lnSpc>
                <a:spcPts val="252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31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1371257" y="2526631"/>
            <a:ext cx="4909227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646D"/>
              </a:buClr>
              <a:buSzPts val="4400"/>
              <a:buFont typeface="Open Sans SemiBold"/>
              <a:buNone/>
            </a:pPr>
            <a:r>
              <a:rPr lang="en-GB" sz="4400" dirty="0"/>
              <a:t>Thank you!</a:t>
            </a:r>
            <a:endParaRPr dirty="0"/>
          </a:p>
        </p:txBody>
      </p:sp>
      <p:sp>
        <p:nvSpPr>
          <p:cNvPr id="265" name="Google Shape;265;p15"/>
          <p:cNvSpPr txBox="1">
            <a:spLocks noGrp="1"/>
          </p:cNvSpPr>
          <p:nvPr>
            <p:ph type="body" idx="1"/>
          </p:nvPr>
        </p:nvSpPr>
        <p:spPr>
          <a:xfrm>
            <a:off x="1249451" y="4337194"/>
            <a:ext cx="7844063" cy="186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044"/>
              </a:buClr>
              <a:buSzPts val="3600"/>
              <a:buNone/>
            </a:pPr>
            <a:r>
              <a:rPr lang="en-GB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giulia.galera@euricse.eu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044"/>
              </a:buClr>
              <a:buSzPts val="3600"/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044"/>
              </a:buClr>
              <a:buSzPts val="3600"/>
              <a:buNone/>
            </a:pPr>
            <a:r>
              <a:rPr lang="en-GB" sz="2400" u="sng" dirty="0" err="1">
                <a:solidFill>
                  <a:schemeClr val="tx1"/>
                </a:solidFill>
              </a:rPr>
              <a:t>lieven.bossuyt@lichtwerk.io</a:t>
            </a:r>
            <a:endParaRPr sz="2400" u="sng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3044"/>
              </a:buClr>
              <a:buSzPts val="3600"/>
              <a:buFont typeface="Arial"/>
              <a:buNone/>
            </a:pPr>
            <a:r>
              <a:rPr lang="en-GB" sz="2400" b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3044"/>
              </a:buClr>
              <a:buSzPts val="2800"/>
              <a:buFont typeface="Open San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23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044"/>
              </a:buClr>
              <a:buSzPts val="2600"/>
              <a:buFont typeface="Open Sans SemiBold"/>
              <a:buNone/>
            </a:pPr>
            <a:r>
              <a:rPr lang="en-GB" dirty="0"/>
              <a:t>WISE specificities</a:t>
            </a:r>
            <a:endParaRPr dirty="0"/>
          </a:p>
        </p:txBody>
      </p:sp>
      <p:sp>
        <p:nvSpPr>
          <p:cNvPr id="153" name="Google Shape;153;p3"/>
          <p:cNvSpPr txBox="1"/>
          <p:nvPr/>
        </p:nvSpPr>
        <p:spPr>
          <a:xfrm>
            <a:off x="1194710" y="1755418"/>
            <a:ext cx="8321774" cy="1015622"/>
          </a:xfrm>
          <a:prstGeom prst="rect">
            <a:avLst/>
          </a:prstGeom>
          <a:noFill/>
          <a:ln w="38100" cap="flat" cmpd="sng">
            <a:solidFill>
              <a:srgbClr val="CC30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GB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Institutional mechanism of supported employment </a:t>
            </a:r>
            <a:endParaRPr dirty="0"/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GB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favouring workers discriminated against by conventional enterprises by providing them with appropriate on-the-job training</a:t>
            </a:r>
            <a:endParaRPr dirty="0"/>
          </a:p>
        </p:txBody>
      </p:sp>
      <p:sp>
        <p:nvSpPr>
          <p:cNvPr id="154" name="Google Shape;154;p3"/>
          <p:cNvSpPr txBox="1"/>
          <p:nvPr/>
        </p:nvSpPr>
        <p:spPr>
          <a:xfrm>
            <a:off x="784324" y="3559981"/>
            <a:ext cx="9518568" cy="329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b="1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Double output enterprises</a:t>
            </a:r>
            <a:r>
              <a:rPr lang="en-GB" sz="2000" b="0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dirty="0"/>
          </a:p>
          <a:p>
            <a:pPr marL="898525" marR="0" lvl="1" indent="-441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Marketable goods and/or services </a:t>
            </a:r>
            <a:endParaRPr dirty="0"/>
          </a:p>
          <a:p>
            <a:pPr marL="898525" marR="0" lvl="1" indent="-441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 (and social) integration of workers with support needs (WSNs)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b="0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Sectors of activity and organization of work functional to WSNs interests, capabilities, expectations and needs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b="0" i="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Combination of employment &amp; training</a:t>
            </a:r>
            <a:endParaRPr dirty="0"/>
          </a:p>
          <a:p>
            <a:pPr marL="449263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endParaRPr sz="1800" b="0" i="0" dirty="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044"/>
              </a:buClr>
              <a:buSzPts val="2600"/>
              <a:buFont typeface="Open Sans SemiBold"/>
              <a:buNone/>
            </a:pPr>
            <a:r>
              <a:rPr lang="en-GB"/>
              <a:t>WISE resources</a:t>
            </a:r>
            <a:endParaRPr/>
          </a:p>
        </p:txBody>
      </p:sp>
      <p:graphicFrame>
        <p:nvGraphicFramePr>
          <p:cNvPr id="160" name="Google Shape;160;p4"/>
          <p:cNvGraphicFramePr/>
          <p:nvPr/>
        </p:nvGraphicFramePr>
        <p:xfrm>
          <a:off x="364721" y="2079284"/>
          <a:ext cx="9960825" cy="4300225"/>
        </p:xfrm>
        <a:graphic>
          <a:graphicData uri="http://schemas.openxmlformats.org/drawingml/2006/table">
            <a:tbl>
              <a:tblPr firstRow="1" firstCol="1" bandRow="1">
                <a:noFill/>
                <a:tableStyleId>{2F50EA8F-7A35-43BA-81DB-58EA6F7BD80E}</a:tableStyleId>
              </a:tblPr>
              <a:tblGrid>
                <a:gridCol w="197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Typologies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Private</a:t>
                      </a:r>
                      <a:endParaRPr/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Non-monetary resources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 </a:t>
                      </a: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assets mande avai</a:t>
                      </a: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lable by public authorities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Voluntary contributions and assets made available by private enterprises and individuals</a:t>
                      </a:r>
                      <a:endParaRPr/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Non-repayable resources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 subsidies</a:t>
                      </a: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</a:t>
                      </a: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grants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Private contributions, indivisible reserves accumulated thanks to non distribution constraint, donations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Repayable resources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EU and national guarantee funds and integrative funds (</a:t>
                      </a: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Ea</a:t>
                      </a: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 guarantee)</a:t>
                      </a: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Loans from traditional and socially-oriented banks, financial institutions and private social venture capital funds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Fiscal breaks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in taxes and social security contributions to reduce the cost of labour for disadvantaged workers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Resources from income-generating activities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Incomes from the sale of goods and services to public </a:t>
                      </a: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agencies </a:t>
                      </a:r>
                      <a:endParaRPr sz="24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Incomes from the sale of goods and services to private customers (enterprises and individuals)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646D"/>
              </a:buClr>
              <a:buSzPts val="2600"/>
              <a:buFont typeface="Open Sans SemiBold"/>
              <a:buNone/>
            </a:pPr>
            <a:r>
              <a:rPr lang="en-GB"/>
              <a:t>WISE legal structures</a:t>
            </a:r>
            <a:endParaRPr/>
          </a:p>
        </p:txBody>
      </p:sp>
      <p:graphicFrame>
        <p:nvGraphicFramePr>
          <p:cNvPr id="167" name="Google Shape;167;p5"/>
          <p:cNvGraphicFramePr/>
          <p:nvPr/>
        </p:nvGraphicFramePr>
        <p:xfrm>
          <a:off x="644010" y="2347856"/>
          <a:ext cx="9402225" cy="3480975"/>
        </p:xfrm>
        <a:graphic>
          <a:graphicData uri="http://schemas.openxmlformats.org/drawingml/2006/table">
            <a:tbl>
              <a:tblPr firstRow="1" firstCol="1" bandRow="1">
                <a:noFill/>
                <a:tableStyleId>{A326C9A2-288D-4A07-90C5-3CCAD234BCCA}</a:tableStyleId>
              </a:tblPr>
              <a:tblGrid>
                <a:gridCol w="569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Main dynamic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Countries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specific legislation designed for WISEs 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AT, EE, IE, NL, SE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Specific legislation for WISEs exists, but most WISEs use traditional legal forms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CZ, DE, FI, HU, </a:t>
                      </a: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LU, </a:t>
                      </a: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LV,</a:t>
                      </a: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PL, </a:t>
                      </a: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RO, </a:t>
                      </a: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Decisive role of WISE/Social enterprise statuses and/or legal forms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BE, </a:t>
                      </a: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DE, EL,ES, </a:t>
                      </a: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FR, IT, PT, SI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WISE statuses evolution from previous experience of sheltered workshops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BG,</a:t>
                      </a: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ES, </a:t>
                      </a:r>
                      <a:r>
                        <a:rPr lang="en-GB" sz="18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HR, LT, SI</a:t>
                      </a:r>
                      <a:endParaRPr/>
                    </a:p>
                  </a:txBody>
                  <a:tcPr marL="68575" marR="6857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286445" y="1266073"/>
            <a:ext cx="2318204" cy="9476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Traditional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legal forms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2700307" y="168132"/>
            <a:ext cx="288488" cy="3077344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173711" y="2705783"/>
            <a:ext cx="2014187" cy="4278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Limited liability company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3160254" y="2206038"/>
            <a:ext cx="2014187" cy="354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Church legal person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3173711" y="1739911"/>
            <a:ext cx="2014187" cy="354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Foundation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3160254" y="1237512"/>
            <a:ext cx="2014187" cy="354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Institute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3160254" y="768096"/>
            <a:ext cx="2014187" cy="354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Association</a:t>
            </a:r>
            <a:endParaRPr/>
          </a:p>
        </p:txBody>
      </p:sp>
      <p:sp>
        <p:nvSpPr>
          <p:cNvPr id="180" name="Google Shape;180;p6"/>
          <p:cNvSpPr/>
          <p:nvPr/>
        </p:nvSpPr>
        <p:spPr>
          <a:xfrm>
            <a:off x="3160254" y="271640"/>
            <a:ext cx="2014187" cy="354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Cooperative</a:t>
            </a: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5345898" y="271639"/>
            <a:ext cx="5124115" cy="354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AT, CZ, DE, DK, EL, FI, 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HR,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IE, LU,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NL, SK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5345899" y="753888"/>
            <a:ext cx="5124115" cy="3593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AT, CZ, DE, DK, EE, FI, FR, HR, HU, IE, LT, </a:t>
            </a:r>
            <a:r>
              <a:rPr lang="en-GB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LU,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LV,NL, SE, SK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5345899" y="1245240"/>
            <a:ext cx="5124115" cy="354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CZ, SI</a:t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5345901" y="2685928"/>
            <a:ext cx="5124115" cy="4476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Open Sans"/>
                <a:ea typeface="Open Sans"/>
                <a:cs typeface="Open Sans"/>
                <a:sym typeface="Open Sans"/>
              </a:rPr>
              <a:t>CZ, DE, DK, EE, FI, HR, HU, IE, LT, LV, NL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5345900" y="2213748"/>
            <a:ext cx="5124115" cy="3542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CZ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5345900" y="1735970"/>
            <a:ext cx="5124115" cy="3542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CZ, DK, EE, FI, HU, LV, NL, SK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233293" y="3492952"/>
            <a:ext cx="2318204" cy="11704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Adjusted traditional legal forms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2693907" y="3381264"/>
            <a:ext cx="308345" cy="145778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5345901" y="3523010"/>
            <a:ext cx="5124115" cy="46694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BE, BG, CZ, EL, ES, FR, HR, IT, PL, PT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3129246" y="3518723"/>
            <a:ext cx="1987274" cy="4712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79A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Cooperative</a:t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3156160" y="4200771"/>
            <a:ext cx="1987274" cy="4712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79A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Conventional company</a:t>
            </a: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5345902" y="4216240"/>
            <a:ext cx="5124115" cy="4476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</a:t>
            </a: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233293" y="5688984"/>
            <a:ext cx="2318203" cy="9476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Special legal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status 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2720164" y="5099793"/>
            <a:ext cx="268631" cy="212605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3129247" y="5863772"/>
            <a:ext cx="1987273" cy="4630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WISE status</a:t>
            </a: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3129247" y="6538287"/>
            <a:ext cx="2014187" cy="4712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 enterprise </a:t>
            </a: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GB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tatus</a:t>
            </a:r>
            <a:endParaRPr dirty="0"/>
          </a:p>
        </p:txBody>
      </p:sp>
      <p:sp>
        <p:nvSpPr>
          <p:cNvPr id="197" name="Google Shape;197;p6"/>
          <p:cNvSpPr/>
          <p:nvPr/>
        </p:nvSpPr>
        <p:spPr>
          <a:xfrm>
            <a:off x="5345902" y="5863771"/>
            <a:ext cx="5124115" cy="4681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BE, BG, DE, ES, FI, FR, HR, LT, PL, PT, RO, SI, SK</a:t>
            </a:r>
            <a:endParaRPr/>
          </a:p>
        </p:txBody>
      </p:sp>
      <p:sp>
        <p:nvSpPr>
          <p:cNvPr id="198" name="Google Shape;198;p6"/>
          <p:cNvSpPr/>
          <p:nvPr/>
        </p:nvSpPr>
        <p:spPr>
          <a:xfrm>
            <a:off x="5345902" y="6546453"/>
            <a:ext cx="5124115" cy="4681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BG, DK, IT, LU, LV, SI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3140745" y="5173765"/>
            <a:ext cx="1987274" cy="4712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 benefit status/ organisation</a:t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>
            <a:off x="5345902" y="5193198"/>
            <a:ext cx="5124115" cy="4517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AT, CZ, DE, IE, PT, SK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9AD8"/>
              </a:buClr>
              <a:buSzPts val="2600"/>
              <a:buFont typeface="Open Sans SemiBold"/>
              <a:buNone/>
            </a:pPr>
            <a:r>
              <a:rPr lang="en-GB"/>
              <a:t>WISE integration models</a:t>
            </a:r>
            <a:endParaRPr/>
          </a:p>
        </p:txBody>
      </p:sp>
      <p:graphicFrame>
        <p:nvGraphicFramePr>
          <p:cNvPr id="207" name="Google Shape;207;p7"/>
          <p:cNvGraphicFramePr/>
          <p:nvPr>
            <p:extLst>
              <p:ext uri="{D42A27DB-BD31-4B8C-83A1-F6EECF244321}">
                <p14:modId xmlns:p14="http://schemas.microsoft.com/office/powerpoint/2010/main" val="1247247136"/>
              </p:ext>
            </p:extLst>
          </p:nvPr>
        </p:nvGraphicFramePr>
        <p:xfrm>
          <a:off x="588586" y="1736976"/>
          <a:ext cx="9513100" cy="4968874"/>
        </p:xfrm>
        <a:graphic>
          <a:graphicData uri="http://schemas.openxmlformats.org/drawingml/2006/table">
            <a:tbl>
              <a:tblPr firstRow="1" firstCol="1" bandRow="1">
                <a:noFill/>
                <a:tableStyleId>{85DB4EEC-16A0-4C5F-AB32-54693BC156EC}</a:tableStyleId>
              </a:tblPr>
              <a:tblGrid>
                <a:gridCol w="150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Model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Main characteristics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Countries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Permanent 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Aim: create stable jobs within the WISE</a:t>
                      </a:r>
                      <a:endParaRPr/>
                    </a:p>
                    <a:p>
                      <a:pPr marL="185738" marR="0" lvl="0" indent="-185738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Tight connections with public social services </a:t>
                      </a:r>
                      <a:endParaRPr/>
                    </a:p>
                    <a:p>
                      <a:pPr marL="185738" marR="0" lvl="0" indent="-185738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Individualised integration paths </a:t>
                      </a:r>
                      <a:endParaRPr/>
                    </a:p>
                    <a:p>
                      <a:pPr marL="185738" marR="0" lvl="0" indent="-185738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en-GB" sz="1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articipation of WSNs in governing bodies in some cases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BE, BG, HR, CZ, DE, EL, LV, LT, PL, SK, SI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Transitional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Aim: equip WSN with skills to enter the open labour market </a:t>
                      </a:r>
                      <a:endParaRPr dirty="0"/>
                    </a:p>
                    <a:p>
                      <a:pPr marL="185738" marR="0" lvl="0" indent="-185738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Tight connections with public employment services</a:t>
                      </a:r>
                      <a:endParaRPr dirty="0"/>
                    </a:p>
                    <a:p>
                      <a:pPr marL="185738" marR="0" lvl="0" indent="-185738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Max length of employment established by law</a:t>
                      </a:r>
                      <a:endParaRPr dirty="0"/>
                    </a:p>
                    <a:p>
                      <a:pPr marL="185738" marR="0" lvl="0" indent="-185738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Standardised training in cooperation with VET providers</a:t>
                      </a:r>
                      <a:endParaRPr dirty="0"/>
                    </a:p>
                    <a:p>
                      <a:pPr marL="185738" marR="0" lvl="0" indent="-122238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AT, FR, ES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Mixed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Both s</a:t>
                      </a:r>
                      <a:r>
                        <a:rPr lang="en-GB" sz="1800" b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table position within the WISE for some WSN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</a:t>
                      </a:r>
                      <a:r>
                        <a:rPr lang="en-GB" sz="1800" b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transitory solutions for others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DK, EE, FI, HU,IE, IT, NL, PL, RO, SE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978e479792_0_32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5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8F35"/>
              </a:buClr>
              <a:buSzPts val="2600"/>
              <a:buFont typeface="Open Sans SemiBold"/>
              <a:buNone/>
            </a:pPr>
            <a:r>
              <a:rPr lang="en-GB"/>
              <a:t>WISE orientation </a:t>
            </a:r>
            <a:endParaRPr/>
          </a:p>
        </p:txBody>
      </p:sp>
      <p:sp>
        <p:nvSpPr>
          <p:cNvPr id="213" name="Google Shape;213;g1978e479792_0_32"/>
          <p:cNvSpPr txBox="1"/>
          <p:nvPr/>
        </p:nvSpPr>
        <p:spPr>
          <a:xfrm>
            <a:off x="735062" y="1643902"/>
            <a:ext cx="8887800" cy="49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None/>
            </a:pPr>
            <a:endParaRPr sz="1800" b="0" i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4" name="Google Shape;214;g1978e479792_0_32"/>
          <p:cNvGrpSpPr/>
          <p:nvPr/>
        </p:nvGrpSpPr>
        <p:grpSpPr>
          <a:xfrm>
            <a:off x="1221230" y="1954425"/>
            <a:ext cx="7940234" cy="4565077"/>
            <a:chOff x="970" y="-1"/>
            <a:chExt cx="7940234" cy="4565077"/>
          </a:xfrm>
        </p:grpSpPr>
        <p:sp>
          <p:nvSpPr>
            <p:cNvPr id="215" name="Google Shape;215;g1978e479792_0_32"/>
            <p:cNvSpPr/>
            <p:nvPr/>
          </p:nvSpPr>
          <p:spPr>
            <a:xfrm rot="-5400000">
              <a:off x="-1021214" y="1022183"/>
              <a:ext cx="4565077" cy="2520709"/>
            </a:xfrm>
            <a:prstGeom prst="flowChartManualOperation">
              <a:avLst/>
            </a:prstGeom>
            <a:gradFill>
              <a:gsLst>
                <a:gs pos="0">
                  <a:schemeClr val="lt1"/>
                </a:gs>
                <a:gs pos="75000">
                  <a:srgbClr val="E2F3F8"/>
                </a:gs>
                <a:gs pos="100000">
                  <a:srgbClr val="E2F3F8"/>
                </a:gs>
              </a:gsLst>
              <a:lin ang="10801400" scaled="0"/>
            </a:gradFill>
            <a:ln w="12700" cap="flat" cmpd="sng">
              <a:solidFill>
                <a:srgbClr val="9FC5E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g1978e479792_0_32"/>
            <p:cNvSpPr txBox="1"/>
            <p:nvPr/>
          </p:nvSpPr>
          <p:spPr>
            <a:xfrm>
              <a:off x="77120" y="913026"/>
              <a:ext cx="2520600" cy="27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0" rIns="1524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Productive</a:t>
              </a:r>
              <a:endParaRPr>
                <a:solidFill>
                  <a:schemeClr val="dk1"/>
                </a:solidFill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Goal: work integration 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Large turnover and high  profits, high propensity to make investments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 share of disadvantaged workers (w/ different disadvantages)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Sectors: waste collection, catering, cleaning, gardening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of supporter: not very relevant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g1978e479792_0_32"/>
            <p:cNvSpPr/>
            <p:nvPr/>
          </p:nvSpPr>
          <p:spPr>
            <a:xfrm rot="-5400000">
              <a:off x="1688548" y="1022183"/>
              <a:ext cx="4565077" cy="2520709"/>
            </a:xfrm>
            <a:prstGeom prst="flowChartManualOperation">
              <a:avLst/>
            </a:prstGeom>
            <a:gradFill>
              <a:gsLst>
                <a:gs pos="0">
                  <a:schemeClr val="lt1"/>
                </a:gs>
                <a:gs pos="75000">
                  <a:srgbClr val="F8E4E7"/>
                </a:gs>
                <a:gs pos="100000">
                  <a:srgbClr val="F9E4E7"/>
                </a:gs>
              </a:gsLst>
              <a:lin ang="10801400" scaled="0"/>
            </a:gradFill>
            <a:ln w="12700" cap="flat" cmpd="sng">
              <a:solidFill>
                <a:srgbClr val="D5A6B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g1978e479792_0_32"/>
            <p:cNvSpPr txBox="1"/>
            <p:nvPr/>
          </p:nvSpPr>
          <p:spPr>
            <a:xfrm>
              <a:off x="2710782" y="913026"/>
              <a:ext cx="2520600" cy="27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0" rIns="1524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</a:t>
              </a:r>
              <a:endParaRPr>
                <a:solidFill>
                  <a:schemeClr val="dk1"/>
                </a:solidFill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Goal: work and social integration 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Turnover: low, scarce  investments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Higher share of disadvantaged workers (w/ specific disadvantages) 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Sectors: catering, tourist accommodation, agriculture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of supporter: crucial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g1978e479792_0_32"/>
            <p:cNvSpPr/>
            <p:nvPr/>
          </p:nvSpPr>
          <p:spPr>
            <a:xfrm rot="-5400000">
              <a:off x="4398311" y="1022183"/>
              <a:ext cx="4565077" cy="2520709"/>
            </a:xfrm>
            <a:prstGeom prst="flowChartManualOperation">
              <a:avLst/>
            </a:prstGeom>
            <a:gradFill>
              <a:gsLst>
                <a:gs pos="0">
                  <a:schemeClr val="lt1"/>
                </a:gs>
                <a:gs pos="75000">
                  <a:srgbClr val="FFF1DE"/>
                </a:gs>
                <a:gs pos="100000">
                  <a:srgbClr val="FFF1DE"/>
                </a:gs>
              </a:gsLst>
              <a:lin ang="10801400" scaled="0"/>
            </a:gradFill>
            <a:ln w="12700" cap="flat" cmpd="sng">
              <a:solidFill>
                <a:srgbClr val="F1C2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1978e479792_0_32"/>
            <p:cNvSpPr txBox="1"/>
            <p:nvPr/>
          </p:nvSpPr>
          <p:spPr>
            <a:xfrm>
              <a:off x="5420495" y="851901"/>
              <a:ext cx="2520600" cy="27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400" tIns="0" rIns="15240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>
                <a:solidFill>
                  <a:schemeClr val="dk1"/>
                </a:solidFill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Goal: work integration 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Turnover: low, scarce investment-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Min share of disadvantaged workers integrated, high share of internships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Sector: training 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825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en-GB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of supporter: crucial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g1978e479792_0_32"/>
          <p:cNvSpPr txBox="1"/>
          <p:nvPr/>
        </p:nvSpPr>
        <p:spPr>
          <a:xfrm>
            <a:off x="3845900" y="68974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Source: B-WISE report WP2, 2022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735062" y="0"/>
            <a:ext cx="8743395" cy="138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044"/>
              </a:buClr>
              <a:buSzPts val="2600"/>
              <a:buFont typeface="Open Sans SemiBold"/>
              <a:buNone/>
            </a:pPr>
            <a:r>
              <a:rPr lang="en-GB"/>
              <a:t>Skills needs &amp; gaps: Enablers</a:t>
            </a:r>
            <a:endParaRPr/>
          </a:p>
        </p:txBody>
      </p:sp>
      <p:sp>
        <p:nvSpPr>
          <p:cNvPr id="228" name="Google Shape;228;p10"/>
          <p:cNvSpPr txBox="1">
            <a:spLocks noGrp="1"/>
          </p:cNvSpPr>
          <p:nvPr>
            <p:ph type="body" idx="1"/>
          </p:nvPr>
        </p:nvSpPr>
        <p:spPr>
          <a:xfrm>
            <a:off x="517348" y="1756228"/>
            <a:ext cx="8743395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28700" lvl="1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chemeClr val="dk1"/>
              </a:solidFill>
            </a:endParaRPr>
          </a:p>
          <a:p>
            <a:pPr marL="3429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17299" y="1756225"/>
            <a:ext cx="97371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Skills perceived as relevant:</a:t>
            </a:r>
            <a:endParaRPr/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management skills (most</a:t>
            </a: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lacking skills)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networking and ability to negotiate with clients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kills needs vary according to life phases of WISEs:</a:t>
            </a:r>
            <a:endParaRPr/>
          </a:p>
          <a:p>
            <a:pPr marL="808037" marR="0" lvl="1" indent="-35718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start-up WISEs: ne</a:t>
            </a:r>
            <a:r>
              <a:rPr lang="en-GB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 for </a:t>
            </a: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skills for building teams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8037" marR="0" lvl="1" indent="-357187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consolidated WISEs: skills related to development of organizational and decision-making strategies key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-GB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Challenge: lack of resources for training enablers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2343</Words>
  <Application>Microsoft Macintosh PowerPoint</Application>
  <PresentationFormat>Personalizzato</PresentationFormat>
  <Paragraphs>255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Quattrocento Sans</vt:lpstr>
      <vt:lpstr>Open Sans Regular</vt:lpstr>
      <vt:lpstr>Arial</vt:lpstr>
      <vt:lpstr>Open Sans</vt:lpstr>
      <vt:lpstr>Calibri</vt:lpstr>
      <vt:lpstr>Avenir</vt:lpstr>
      <vt:lpstr>Wingdings</vt:lpstr>
      <vt:lpstr>Open Sans SemiBold</vt:lpstr>
      <vt:lpstr>Open Sans SemiBold</vt:lpstr>
      <vt:lpstr>Noto Sans Symbols</vt:lpstr>
      <vt:lpstr>COVER</vt:lpstr>
      <vt:lpstr>Presentation of the B-WISE Report on current situation of skills gaps in WISEs</vt:lpstr>
      <vt:lpstr>WISEs: development in Europe</vt:lpstr>
      <vt:lpstr>WISE specificities</vt:lpstr>
      <vt:lpstr>WISE resources</vt:lpstr>
      <vt:lpstr>WISE legal structures</vt:lpstr>
      <vt:lpstr>Presentazione standard di PowerPoint</vt:lpstr>
      <vt:lpstr>WISE integration models</vt:lpstr>
      <vt:lpstr>WISE orientation </vt:lpstr>
      <vt:lpstr>Skills needs &amp; gaps: Enablers</vt:lpstr>
      <vt:lpstr>Skills needs &amp; gaps: Supporters &amp; WSNs</vt:lpstr>
      <vt:lpstr>Trends</vt:lpstr>
      <vt:lpstr>TECHNOLOGY AND DIGITAL SKILLS GAPS IN WISEs</vt:lpstr>
      <vt:lpstr>TECHNOLOGY AND DIGITAL SKILLS GAPS IN WISEs</vt:lpstr>
      <vt:lpstr>TECHNOLOGY AND DIGITAL SKILLS GAPS IN WISEs</vt:lpstr>
      <vt:lpstr>TECHNOLOGY AND DIGITAL SKILLS GAPS IN WISEs</vt:lpstr>
      <vt:lpstr>TECHNOLOGY AND DIGITAL SKILLS GAPS IN WISEs</vt:lpstr>
      <vt:lpstr>TECHNOLOGY AND DIGITAL SKILLS GAPS IN WISEs</vt:lpstr>
      <vt:lpstr>TECHNOLOGY AND DIGITAL SKILLS GAPS IN WISEs</vt:lpstr>
      <vt:lpstr>TECHNOLOGY AND DIGITAL SKILLS GAPS IN WISEs</vt:lpstr>
      <vt:lpstr>TECHNOLOGY AND DIGITAL SKILLS GAPS IN WISEs</vt:lpstr>
      <vt:lpstr>TECHNOLOGY AND DIGITAL SKILLS GAPS IN WISEs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of work integration at European level</dc:title>
  <dc:creator>Windows User</dc:creator>
  <cp:lastModifiedBy>Microsoft Office User</cp:lastModifiedBy>
  <cp:revision>8</cp:revision>
  <dcterms:created xsi:type="dcterms:W3CDTF">2019-03-28T02:59:21Z</dcterms:created>
  <dcterms:modified xsi:type="dcterms:W3CDTF">2022-11-17T22:43:29Z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0x010100037EC205EAD3E24A9EDC72B98A9B3C13</vt:lpwstr>
  </property>
</Properties>
</file>